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6"/>
  </p:notesMasterIdLst>
  <p:handoutMasterIdLst>
    <p:handoutMasterId r:id="rId17"/>
  </p:handoutMasterIdLst>
  <p:sldIdLst>
    <p:sldId id="263" r:id="rId12"/>
    <p:sldId id="264" r:id="rId13"/>
    <p:sldId id="265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807" autoAdjust="0"/>
  </p:normalViewPr>
  <p:slideViewPr>
    <p:cSldViewPr snapToGrid="0">
      <p:cViewPr varScale="1">
        <p:scale>
          <a:sx n="120" d="100"/>
          <a:sy n="120" d="100"/>
        </p:scale>
        <p:origin x="120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2025-01-14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2025-01-14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2025-01-14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akerhetsdialogen.suntarbetsliv.se/aktivitet/vilka-risker/" TargetMode="External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Riskbedömning Hot och våld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85EA8B-6E15-2133-4AB9-8BDDE9F5F8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2C56AC27-88D2-0447-F468-9C3919FC27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F1021C-9D07-97B6-ADE3-E977A741E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Autofit/>
          </a:bodyPr>
          <a:lstStyle/>
          <a:p>
            <a:r>
              <a:rPr lang="sv-SE" dirty="0"/>
              <a:t>Riskbedömning hot och våld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989CA0-2387-5401-00EA-1E8613F002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>
            <a:normAutofit fontScale="92500" lnSpcReduction="10000"/>
          </a:bodyPr>
          <a:lstStyle/>
          <a:p>
            <a:r>
              <a:rPr lang="sv-SE" dirty="0">
                <a:effectLst/>
              </a:rPr>
              <a:t>Arbetsgivaren ska utreda om det finns risker kopplat till </a:t>
            </a:r>
            <a:r>
              <a:rPr lang="sv-SE" dirty="0"/>
              <a:t>hot och våld samt otillåten påverkan på arbetsplatsen. </a:t>
            </a:r>
          </a:p>
          <a:p>
            <a:r>
              <a:rPr lang="sv-SE" dirty="0">
                <a:effectLst/>
              </a:rPr>
              <a:t>Varje arbetsplats </a:t>
            </a:r>
            <a:r>
              <a:rPr lang="sv-SE" dirty="0"/>
              <a:t>ska göra en r</a:t>
            </a:r>
            <a:r>
              <a:rPr lang="sv-SE" dirty="0">
                <a:effectLst/>
              </a:rPr>
              <a:t>iskbedömning över vilka hot och våldssituationer som kan uppstå i arbetet minst en gång per år. </a:t>
            </a:r>
          </a:p>
          <a:p>
            <a:r>
              <a:rPr lang="sv-SE" dirty="0">
                <a:effectLst/>
              </a:rPr>
              <a:t>Riskbedömning görs även vid händelse där hot och våld är inblandat. </a:t>
            </a:r>
          </a:p>
          <a:p>
            <a:r>
              <a:rPr lang="sv-SE" dirty="0">
                <a:effectLst/>
              </a:rPr>
              <a:t>Vid riskbedömningen ska även tidigare anmälda riskobservationer, arbetsskador och tillbud om hot och våld beaktas samt resultat från medarbetarenkäten gällande frågorna om hot och våld.</a:t>
            </a:r>
          </a:p>
          <a:p>
            <a:endParaRPr lang="sv-SE" dirty="0"/>
          </a:p>
        </p:txBody>
      </p:sp>
      <p:pic>
        <p:nvPicPr>
          <p:cNvPr id="5" name="Bildobjekt 4" descr="En bild som visar konst, design, illustration&#10;&#10;Automatiskt genererad beskrivning med medelhög exakthet">
            <a:extLst>
              <a:ext uri="{FF2B5EF4-FFF2-40B4-BE49-F238E27FC236}">
                <a16:creationId xmlns:a16="http://schemas.microsoft.com/office/drawing/2014/main" id="{0FB4A75A-8A54-3605-6ED2-1F32B8F13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895" y="1736729"/>
            <a:ext cx="4176710" cy="4176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455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059D24-CD46-EC8A-EAA3-A5B79169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Vilka risker finns på vår arbetsplats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70A614-7267-9828-2ED3-7D829FF4BA5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9870" indent="-229870"/>
            <a:r>
              <a:rPr lang="sv-SE" dirty="0"/>
              <a:t>Se filmen</a:t>
            </a:r>
            <a:r>
              <a:rPr lang="sv-SE" dirty="0">
                <a:hlinkClick r:id="rId2"/>
              </a:rPr>
              <a:t>: Vilka risker har vi på vår arbetsplats?</a:t>
            </a:r>
            <a:endParaRPr lang="sv-SE" dirty="0"/>
          </a:p>
          <a:p>
            <a:pPr marL="229870" indent="-229870"/>
            <a:r>
              <a:rPr lang="sv-SE" dirty="0">
                <a:cs typeface="Arial" panose="020B0604020202020204"/>
              </a:rPr>
              <a:t>Gå igenom er enhetsanpassade rutin genom att diskutera: </a:t>
            </a:r>
          </a:p>
          <a:p>
            <a:pPr lvl="2">
              <a:buFontTx/>
              <a:buChar char="-"/>
            </a:pPr>
            <a:r>
              <a:rPr lang="sv-SE" dirty="0"/>
              <a:t>Vilka risker för hot och våld finns på er arbetsplats? </a:t>
            </a:r>
          </a:p>
          <a:p>
            <a:pPr lvl="2">
              <a:buFontTx/>
              <a:buChar char="-"/>
            </a:pPr>
            <a:r>
              <a:rPr lang="sv-SE" dirty="0"/>
              <a:t>Hur förebygger vi riskerna och hur vi agerar vid en hot- och våldssituation.</a:t>
            </a:r>
          </a:p>
          <a:p>
            <a:pPr lvl="2">
              <a:buFontTx/>
              <a:buChar char="-"/>
            </a:pPr>
            <a:r>
              <a:rPr lang="sv-SE" dirty="0"/>
              <a:t>Hur tydlig är er rutin? Vet alla vad som ska göras när något händer?</a:t>
            </a:r>
          </a:p>
          <a:p>
            <a:pPr lvl="2">
              <a:buFontTx/>
              <a:buChar char="-"/>
            </a:pPr>
            <a:r>
              <a:rPr lang="sv-SE" dirty="0">
                <a:cs typeface="Arial" panose="020B0604020202020204"/>
              </a:rPr>
              <a:t>Ta hjälp av checklistan för hot och våld </a:t>
            </a:r>
            <a:r>
              <a:rPr lang="sv-SE">
                <a:cs typeface="Arial" panose="020B0604020202020204"/>
              </a:rPr>
              <a:t>för dialog.</a:t>
            </a:r>
            <a:endParaRPr lang="sv-SE" dirty="0">
              <a:cs typeface="Arial" panose="020B0604020202020204"/>
            </a:endParaRP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Behöver vi vidta några åtgärder i arbetsmiljön, skriver ni in detta i er handlingsplan i </a:t>
            </a:r>
            <a:r>
              <a:rPr lang="sv-SE" dirty="0" err="1"/>
              <a:t>stratys</a:t>
            </a:r>
            <a:r>
              <a:rPr lang="sv-SE" dirty="0"/>
              <a:t>. </a:t>
            </a:r>
          </a:p>
          <a:p>
            <a:pPr>
              <a:buFontTx/>
              <a:buChar char="-"/>
            </a:pPr>
            <a:endParaRPr lang="sv-SE" dirty="0"/>
          </a:p>
          <a:p>
            <a:pPr marL="229870" indent="-229870"/>
            <a:endParaRPr lang="sv-SE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9340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DAD27-E3F8-408B-A998-F2688550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Kontakt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4FCA14-D569-4621-9ECA-81A823936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Helene Johnsson</a:t>
            </a:r>
          </a:p>
          <a:p>
            <a:r>
              <a:rPr lang="sv-SE" dirty="0"/>
              <a:t>helene.johnsson@aldrevardomsorg.goteborg.se</a:t>
            </a:r>
          </a:p>
          <a:p>
            <a:r>
              <a:rPr lang="sv-SE" dirty="0"/>
              <a:t>Äldre samt vård- och omsorgsförvaltningen,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4BFDE0-4B87-444E-9EB4-1594238D11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BA3D1F-5EC9-4F0C-8B75-9BD95DA5BB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565BA2-1D21-4ACE-BA06-8E5E5F9805D8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655b1737-3d84-437d-abf8-09ccddba321b"/>
    <ds:schemaRef ds:uri="http://schemas.openxmlformats.org/package/2006/metadata/core-properties"/>
    <ds:schemaRef ds:uri="b0ce67f5-ab09-467a-970c-06522761ce4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205</Words>
  <Application>Microsoft Office PowerPoint</Application>
  <PresentationFormat>Bredbild</PresentationFormat>
  <Paragraphs>21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Riskbedömning Hot och våld</vt:lpstr>
      <vt:lpstr>Riskbedömning hot och våld</vt:lpstr>
      <vt:lpstr>Vilka risker finns på vår arbetsplats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33</cp:revision>
  <dcterms:created xsi:type="dcterms:W3CDTF">2022-01-20T14:09:27Z</dcterms:created>
  <dcterms:modified xsi:type="dcterms:W3CDTF">2025-01-14T12:29:14Z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